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png" ContentType="image/png"/>
  <Default Extension="svg" ContentType="image/svg+xml"/>
  <Default Extension="fntdata" ContentType="application/x-fontdata"/>
  <Default Extension="rels" ContentType="application/vnd.openxmlformats-package.relationshi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1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3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ource Serif 4 Semi Bold"/>
      <p:regular r:id="rId17"/>
    </p:embeddedFont>
    <p:embeddedFont>
      <p:font typeface="Source Serif 4 Semi Bold"/>
      <p:regular r:id="rId18"/>
    </p:embeddedFont>
    <p:embeddedFont>
      <p:font typeface="Source Serif 4 Semi Bold"/>
      <p:regular r:id="rId19"/>
    </p:embeddedFont>
    <p:embeddedFont>
      <p:font typeface="Source Serif 4 Semi Bold"/>
      <p:regular r:id="rId20"/>
    </p:embeddedFont>
    <p:embeddedFont>
      <p:font typeface="Source Sans 3"/>
      <p:regular r:id="rId21"/>
    </p:embeddedFont>
    <p:embeddedFont>
      <p:font typeface="Source Sans 3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slide" Target="/ppt/slides/slide1.xml" Id="rId2" /><Relationship Type="http://schemas.openxmlformats.org/officeDocument/2006/relationships/slide" Target="/ppt/slides/slide2.xml" Id="rId3" /><Relationship Type="http://schemas.openxmlformats.org/officeDocument/2006/relationships/slide" Target="/ppt/slides/slide3.xml" Id="rId4" /><Relationship Type="http://schemas.openxmlformats.org/officeDocument/2006/relationships/slide" Target="/ppt/slides/slide4.xml" Id="rId5" /><Relationship Type="http://schemas.openxmlformats.org/officeDocument/2006/relationships/slide" Target="/ppt/slides/slide5.xml" Id="rId6" /><Relationship Type="http://schemas.openxmlformats.org/officeDocument/2006/relationships/slide" Target="/ppt/slides/slide6.xml" Id="rId7" /><Relationship Type="http://schemas.openxmlformats.org/officeDocument/2006/relationships/slide" Target="/ppt/slides/slide7.xml" Id="rId8" /><Relationship Type="http://schemas.openxmlformats.org/officeDocument/2006/relationships/slide" Target="/ppt/slides/slide8.xml" Id="rId9" /><Relationship Type="http://schemas.openxmlformats.org/officeDocument/2006/relationships/slide" Target="/ppt/slides/slide9.xml" Id="rId10" /><Relationship Type="http://schemas.openxmlformats.org/officeDocument/2006/relationships/slide" Target="/ppt/slides/slide10.xml" Id="rId11" /><Relationship Type="http://schemas.openxmlformats.org/officeDocument/2006/relationships/notesMaster" Target="/ppt/notesMasters/notesMaster1.xml" Id="rId12" /><Relationship Type="http://schemas.openxmlformats.org/officeDocument/2006/relationships/presProps" Target="/ppt/presProps.xml" Id="rId13" /><Relationship Type="http://schemas.openxmlformats.org/officeDocument/2006/relationships/viewProps" Target="/ppt/viewProps.xml" Id="rId14" /><Relationship Type="http://schemas.openxmlformats.org/officeDocument/2006/relationships/theme" Target="/ppt/theme/theme1.xml" Id="rId15" /><Relationship Type="http://schemas.openxmlformats.org/officeDocument/2006/relationships/tableStyles" Target="/ppt/tableStyles.xml" Id="rId16" /><Relationship Type="http://schemas.openxmlformats.org/officeDocument/2006/relationships/font" Target="/ppt/fonts/font1.fntdata" Id="rId17" /><Relationship Type="http://schemas.openxmlformats.org/officeDocument/2006/relationships/font" Target="/ppt/fonts/font2.fntdata" Id="rId18" /><Relationship Type="http://schemas.openxmlformats.org/officeDocument/2006/relationships/font" Target="/ppt/fonts/font3.fntdata" Id="rId19" /><Relationship Type="http://schemas.openxmlformats.org/officeDocument/2006/relationships/font" Target="/ppt/fonts/font4.fntdata" Id="rId20" /><Relationship Type="http://schemas.openxmlformats.org/officeDocument/2006/relationships/font" Target="/ppt/fonts/font5.fntdata" Id="rId21" /><Relationship Type="http://schemas.openxmlformats.org/officeDocument/2006/relationships/font" Target="/ppt/fonts/font6.fntdata" Id="rId22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1.xml" Id="rId2" /></Relationships>
</file>

<file path=ppt/notesSlides/_rels/notesSlide10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10.xml" Id="rId2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2.xml" Id="rId2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3.xml" Id="rId2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4.xml" Id="rId2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5.xml" Id="rId2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6.xml" Id="rId2" /></Relationships>
</file>

<file path=ppt/notesSlides/_rels/notesSlide7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7.xml" Id="rId2" /></Relationships>
</file>

<file path=ppt/notesSlides/_rels/notesSlide8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8.xml" Id="rId2" /></Relationships>
</file>

<file path=ppt/notesSlides/_rels/notesSlide9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9.xml" Id="rId2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0.xml.rels>&#65279;<?xml version="1.0" encoding="utf-8"?><Relationships xmlns="http://schemas.openxmlformats.org/package/2006/relationships"><Relationship Type="http://schemas.openxmlformats.org/officeDocument/2006/relationships/image" Target="/ppt/media/image-1010-1.png" Id="rId1" /><Relationship Type="http://schemas.openxmlformats.org/officeDocument/2006/relationships/image" Target="/ppt/media/image-1010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11.xml.rels>&#65279;<?xml version="1.0" encoding="utf-8"?><Relationships xmlns="http://schemas.openxmlformats.org/package/2006/relationships"><Relationship Type="http://schemas.openxmlformats.org/officeDocument/2006/relationships/image" Target="/ppt/media/image-1011-1.png" Id="rId1" /><Relationship Type="http://schemas.openxmlformats.org/officeDocument/2006/relationships/image" Target="/ppt/media/image-1011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image" Target="/ppt/media/image-1002-1.png" Id="rId1" /><Relationship Type="http://schemas.openxmlformats.org/officeDocument/2006/relationships/image" Target="/ppt/media/image-1002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image" Target="/ppt/media/image-1003-1.png" Id="rId1" /><Relationship Type="http://schemas.openxmlformats.org/officeDocument/2006/relationships/image" Target="/ppt/media/image-1003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image" Target="/ppt/media/image-1004-1.png" Id="rId1" /><Relationship Type="http://schemas.openxmlformats.org/officeDocument/2006/relationships/image" Target="/ppt/media/image-1004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image" Target="/ppt/media/image-1005-1.png" Id="rId1" /><Relationship Type="http://schemas.openxmlformats.org/officeDocument/2006/relationships/image" Target="/ppt/media/image-1005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image" Target="/ppt/media/image-1006-1.png" Id="rId1" /><Relationship Type="http://schemas.openxmlformats.org/officeDocument/2006/relationships/image" Target="/ppt/media/image-1006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image" Target="/ppt/media/image-1007-1.png" Id="rId1" /><Relationship Type="http://schemas.openxmlformats.org/officeDocument/2006/relationships/image" Target="/ppt/media/image-1007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image" Target="/ppt/media/image-1008-1.png" Id="rId1" /><Relationship Type="http://schemas.openxmlformats.org/officeDocument/2006/relationships/image" Target="/ppt/media/image-1008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image" Target="/ppt/media/image-1009-1.png" Id="rId1" /><Relationship Type="http://schemas.openxmlformats.org/officeDocument/2006/relationships/image" Target="/ppt/media/image-1009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4.xml" Id="rId4" /><Relationship Type="http://schemas.openxmlformats.org/officeDocument/2006/relationships/slideLayout" Target="/ppt/slideLayouts/slideLayout5.xml" Id="rId5" /><Relationship Type="http://schemas.openxmlformats.org/officeDocument/2006/relationships/slideLayout" Target="/ppt/slideLayouts/slideLayout6.xml" Id="rId6" /><Relationship Type="http://schemas.openxmlformats.org/officeDocument/2006/relationships/slideLayout" Target="/ppt/slideLayouts/slideLayout7.xml" Id="rId7" /><Relationship Type="http://schemas.openxmlformats.org/officeDocument/2006/relationships/slideLayout" Target="/ppt/slideLayouts/slideLayout8.xml" Id="rId8" /><Relationship Type="http://schemas.openxmlformats.org/officeDocument/2006/relationships/slideLayout" Target="/ppt/slideLayouts/slideLayout9.xml" Id="rId9" /><Relationship Type="http://schemas.openxmlformats.org/officeDocument/2006/relationships/slideLayout" Target="/ppt/slideLayouts/slideLayout10.xml" Id="rId10" /><Relationship Type="http://schemas.openxmlformats.org/officeDocument/2006/relationships/slideLayout" Target="/ppt/slideLayouts/slideLayout11.xml" Id="rId11" /><Relationship Type="http://schemas.openxmlformats.org/officeDocument/2006/relationships/theme" Target="/ppt/theme/theme1.xml" Id="rId12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-1-1.png" Id="rId1" /><Relationship Type="http://schemas.openxmlformats.org/officeDocument/2006/relationships/slideLayout" Target="/ppt/slideLayouts/slideLayout2.xml" Id="rId2" /><Relationship Type="http://schemas.openxmlformats.org/officeDocument/2006/relationships/notesSlide" Target="/ppt/notesSlides/notesSlide1.xml" Id="rId3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image" Target="/ppt/media/image-10-1.png" Id="rId1" /><Relationship Type="http://schemas.openxmlformats.org/officeDocument/2006/relationships/image" Target="/ppt/media/image-10-2.png" Id="rId2" /><Relationship Type="http://schemas.openxmlformats.org/officeDocument/2006/relationships/image" Target="/ppt/media/image-10-3.svg" Id="rId3" /><Relationship Type="http://schemas.openxmlformats.org/officeDocument/2006/relationships/slideLayout" Target="/ppt/slideLayouts/slideLayout11.xml" Id="rId4" /><Relationship Type="http://schemas.openxmlformats.org/officeDocument/2006/relationships/notesSlide" Target="/ppt/notesSlides/notesSlide10.xml" Id="rId5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-2-1.png" Id="rId1" /><Relationship Type="http://schemas.openxmlformats.org/officeDocument/2006/relationships/image" Target="/ppt/media/image-2-2.png" Id="rId2" /><Relationship Type="http://schemas.openxmlformats.org/officeDocument/2006/relationships/image" Target="/ppt/media/image-2-3.svg" Id="rId3" /><Relationship Type="http://schemas.openxmlformats.org/officeDocument/2006/relationships/image" Target="/ppt/media/image-2-4.png" Id="rId4" /><Relationship Type="http://schemas.openxmlformats.org/officeDocument/2006/relationships/image" Target="/ppt/media/image-2-5.png" Id="rId5" /><Relationship Type="http://schemas.openxmlformats.org/officeDocument/2006/relationships/image" Target="/ppt/media/image-2-6.png" Id="rId6" /><Relationship Type="http://schemas.openxmlformats.org/officeDocument/2006/relationships/image" Target="/ppt/media/image-2-7.png" Id="rId7" /><Relationship Type="http://schemas.openxmlformats.org/officeDocument/2006/relationships/slideLayout" Target="/ppt/slideLayouts/slideLayout3.xml" Id="rId8" /><Relationship Type="http://schemas.openxmlformats.org/officeDocument/2006/relationships/notesSlide" Target="/ppt/notesSlides/notesSlide2.xml" Id="rId9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-3-1.png" Id="rId1" /><Relationship Type="http://schemas.openxmlformats.org/officeDocument/2006/relationships/image" Target="/ppt/media/image-3-2.png" Id="rId2" /><Relationship Type="http://schemas.openxmlformats.org/officeDocument/2006/relationships/image" Target="/ppt/media/image-3-3.svg" Id="rId3" /><Relationship Type="http://schemas.openxmlformats.org/officeDocument/2006/relationships/image" Target="/ppt/media/image-3-4.png" Id="rId4" /><Relationship Type="http://schemas.openxmlformats.org/officeDocument/2006/relationships/image" Target="/ppt/media/image-3-5.png" Id="rId5" /><Relationship Type="http://schemas.openxmlformats.org/officeDocument/2006/relationships/image" Target="/ppt/media/image-3-6.png" Id="rId6" /><Relationship Type="http://schemas.openxmlformats.org/officeDocument/2006/relationships/image" Target="/ppt/media/image-3-7.png" Id="rId7" /><Relationship Type="http://schemas.openxmlformats.org/officeDocument/2006/relationships/slideLayout" Target="/ppt/slideLayouts/slideLayout4.xml" Id="rId8" /><Relationship Type="http://schemas.openxmlformats.org/officeDocument/2006/relationships/notesSlide" Target="/ppt/notesSlides/notesSlide3.xml" Id="rId9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-4-1.png" Id="rId1" /><Relationship Type="http://schemas.openxmlformats.org/officeDocument/2006/relationships/image" Target="/ppt/media/image-4-2.png" Id="rId2" /><Relationship Type="http://schemas.openxmlformats.org/officeDocument/2006/relationships/image" Target="/ppt/media/image-4-3.svg" Id="rId3" /><Relationship Type="http://schemas.openxmlformats.org/officeDocument/2006/relationships/image" Target="/ppt/media/image-4-4.png" Id="rId4" /><Relationship Type="http://schemas.openxmlformats.org/officeDocument/2006/relationships/image" Target="/ppt/media/image-4-5.png" Id="rId5" /><Relationship Type="http://schemas.openxmlformats.org/officeDocument/2006/relationships/image" Target="/ppt/media/image-4-6.png" Id="rId6" /><Relationship Type="http://schemas.openxmlformats.org/officeDocument/2006/relationships/image" Target="/ppt/media/image-4-7.png" Id="rId7" /><Relationship Type="http://schemas.openxmlformats.org/officeDocument/2006/relationships/image" Target="/ppt/media/image-4-8.png" Id="rId8" /><Relationship Type="http://schemas.openxmlformats.org/officeDocument/2006/relationships/image" Target="/ppt/media/image-4-9.png" Id="rId9" /><Relationship Type="http://schemas.openxmlformats.org/officeDocument/2006/relationships/image" Target="/ppt/media/image-4-10.png" Id="rId10" /><Relationship Type="http://schemas.openxmlformats.org/officeDocument/2006/relationships/image" Target="/ppt/media/image-4-11.png" Id="rId11" /><Relationship Type="http://schemas.openxmlformats.org/officeDocument/2006/relationships/slideLayout" Target="/ppt/slideLayouts/slideLayout5.xml" Id="rId12" /><Relationship Type="http://schemas.openxmlformats.org/officeDocument/2006/relationships/notesSlide" Target="/ppt/notesSlides/notesSlide4.xml" Id="rId13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-5-1.png" Id="rId1" /><Relationship Type="http://schemas.openxmlformats.org/officeDocument/2006/relationships/image" Target="/ppt/media/image-5-2.png" Id="rId2" /><Relationship Type="http://schemas.openxmlformats.org/officeDocument/2006/relationships/image" Target="/ppt/media/image-5-3.svg" Id="rId3" /><Relationship Type="http://schemas.openxmlformats.org/officeDocument/2006/relationships/image" Target="/ppt/media/image-5-4.png" Id="rId4" /><Relationship Type="http://schemas.openxmlformats.org/officeDocument/2006/relationships/image" Target="/ppt/media/image-5-5.svg" Id="rId5" /><Relationship Type="http://schemas.openxmlformats.org/officeDocument/2006/relationships/image" Target="/ppt/media/image-5-6.png" Id="rId6" /><Relationship Type="http://schemas.openxmlformats.org/officeDocument/2006/relationships/image" Target="/ppt/media/image-5-7.png" Id="rId7" /><Relationship Type="http://schemas.openxmlformats.org/officeDocument/2006/relationships/image" Target="/ppt/media/image-5-8.svg" Id="rId8" /><Relationship Type="http://schemas.openxmlformats.org/officeDocument/2006/relationships/image" Target="/ppt/media/image-5-9.png" Id="rId9" /><Relationship Type="http://schemas.openxmlformats.org/officeDocument/2006/relationships/image" Target="/ppt/media/image-5-10.png" Id="rId10" /><Relationship Type="http://schemas.openxmlformats.org/officeDocument/2006/relationships/image" Target="/ppt/media/image-5-11.svg" Id="rId11" /><Relationship Type="http://schemas.openxmlformats.org/officeDocument/2006/relationships/image" Target="/ppt/media/image-5-12.png" Id="rId12" /><Relationship Type="http://schemas.openxmlformats.org/officeDocument/2006/relationships/image" Target="/ppt/media/image-5-13.png" Id="rId13" /><Relationship Type="http://schemas.openxmlformats.org/officeDocument/2006/relationships/image" Target="/ppt/media/image-5-14.svg" Id="rId14" /><Relationship Type="http://schemas.openxmlformats.org/officeDocument/2006/relationships/image" Target="/ppt/media/image-5-15.png" Id="rId15" /><Relationship Type="http://schemas.openxmlformats.org/officeDocument/2006/relationships/slideLayout" Target="/ppt/slideLayouts/slideLayout6.xml" Id="rId16" /><Relationship Type="http://schemas.openxmlformats.org/officeDocument/2006/relationships/notesSlide" Target="/ppt/notesSlides/notesSlide5.xml" Id="rId17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-6-1.png" Id="rId1" /><Relationship Type="http://schemas.openxmlformats.org/officeDocument/2006/relationships/image" Target="/ppt/media/image-6-2.png" Id="rId2" /><Relationship Type="http://schemas.openxmlformats.org/officeDocument/2006/relationships/image" Target="/ppt/media/image-6-3.svg" Id="rId3" /><Relationship Type="http://schemas.openxmlformats.org/officeDocument/2006/relationships/slideLayout" Target="/ppt/slideLayouts/slideLayout7.xml" Id="rId4" /><Relationship Type="http://schemas.openxmlformats.org/officeDocument/2006/relationships/notesSlide" Target="/ppt/notesSlides/notesSlide6.xml" Id="rId5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-7-1.png" Id="rId1" /><Relationship Type="http://schemas.openxmlformats.org/officeDocument/2006/relationships/image" Target="/ppt/media/image-7-2.png" Id="rId2" /><Relationship Type="http://schemas.openxmlformats.org/officeDocument/2006/relationships/image" Target="/ppt/media/image-7-3.svg" Id="rId3" /><Relationship Type="http://schemas.openxmlformats.org/officeDocument/2006/relationships/slideLayout" Target="/ppt/slideLayouts/slideLayout8.xml" Id="rId4" /><Relationship Type="http://schemas.openxmlformats.org/officeDocument/2006/relationships/notesSlide" Target="/ppt/notesSlides/notesSlide7.xml" Id="rId5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-8-1.png" Id="rId1" /><Relationship Type="http://schemas.openxmlformats.org/officeDocument/2006/relationships/image" Target="/ppt/media/image-8-2.svg" Id="rId2" /><Relationship Type="http://schemas.openxmlformats.org/officeDocument/2006/relationships/slideLayout" Target="/ppt/slideLayouts/slideLayout9.xml" Id="rId3" /><Relationship Type="http://schemas.openxmlformats.org/officeDocument/2006/relationships/notesSlide" Target="/ppt/notesSlides/notesSlide8.xml" Id="rId4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-9-1.png" Id="rId1" /><Relationship Type="http://schemas.openxmlformats.org/officeDocument/2006/relationships/image" Target="/ppt/media/image-9-2.png" Id="rId2" /><Relationship Type="http://schemas.openxmlformats.org/officeDocument/2006/relationships/image" Target="/ppt/media/image-9-3.svg" Id="rId3" /><Relationship Type="http://schemas.openxmlformats.org/officeDocument/2006/relationships/slideLayout" Target="/ppt/slideLayouts/slideLayout10.xml" Id="rId4" /><Relationship Type="http://schemas.openxmlformats.org/officeDocument/2006/relationships/notesSlide" Target="/ppt/notesSlides/notesSlide9.xml" Id="rId5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61605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Web-Based Intelligent Document Analyzer using NLP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83262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Presented by: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75BE2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V S Vishnu Priya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| Department: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75BE2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CSE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484852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Institution: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75BE2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PBR VITS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00802" y="840700"/>
            <a:ext cx="1381125" cy="376357"/>
          </a:xfrm>
          <a:prstGeom prst="roundRect">
            <a:avLst>
              <a:gd name="adj" fmla="val 17878"/>
            </a:avLst>
          </a:prstGeom>
          <a:solidFill>
            <a:srgbClr val="F4D4F7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0936" y="948809"/>
            <a:ext cx="160139" cy="16013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61085" y="900708"/>
            <a:ext cx="900708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CONCLUSION</a:t>
            </a:r>
            <a:endParaRPr lang="en-US" sz="1250" dirty="0"/>
          </a:p>
        </p:txBody>
      </p:sp>
      <p:sp>
        <p:nvSpPr>
          <p:cNvPr id="6" name="Text 2"/>
          <p:cNvSpPr/>
          <p:nvPr/>
        </p:nvSpPr>
        <p:spPr>
          <a:xfrm>
            <a:off x="700802" y="1297067"/>
            <a:ext cx="7612618" cy="589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 New Era for Document Analysis</a:t>
            </a:r>
            <a:endParaRPr lang="en-US" sz="3700" dirty="0"/>
          </a:p>
        </p:txBody>
      </p:sp>
      <p:sp>
        <p:nvSpPr>
          <p:cNvPr id="7" name="Shape 3"/>
          <p:cNvSpPr/>
          <p:nvPr/>
        </p:nvSpPr>
        <p:spPr>
          <a:xfrm>
            <a:off x="700802" y="2186345"/>
            <a:ext cx="7742396" cy="1150501"/>
          </a:xfrm>
          <a:prstGeom prst="roundRect">
            <a:avLst>
              <a:gd name="adj" fmla="val 41774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908566" y="2394109"/>
            <a:ext cx="3256121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Web-Based Analyzer Success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908566" y="2808684"/>
            <a:ext cx="7326868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Demonstrated intelligent, real-time NLP analysis.</a:t>
            </a:r>
            <a:endParaRPr lang="en-US" sz="1550" dirty="0"/>
          </a:p>
        </p:txBody>
      </p:sp>
      <p:sp>
        <p:nvSpPr>
          <p:cNvPr id="10" name="Shape 6"/>
          <p:cNvSpPr/>
          <p:nvPr/>
        </p:nvSpPr>
        <p:spPr>
          <a:xfrm>
            <a:off x="700802" y="3536990"/>
            <a:ext cx="7742396" cy="1150501"/>
          </a:xfrm>
          <a:prstGeom prst="roundRect">
            <a:avLst>
              <a:gd name="adj" fmla="val 41774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08566" y="3744754"/>
            <a:ext cx="2720102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Dataset-Free Processing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908566" y="4159329"/>
            <a:ext cx="7326868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Analyzes input instantly without stored data.</a:t>
            </a:r>
            <a:endParaRPr lang="en-US" sz="1550" dirty="0"/>
          </a:p>
        </p:txBody>
      </p:sp>
      <p:sp>
        <p:nvSpPr>
          <p:cNvPr id="13" name="Shape 9"/>
          <p:cNvSpPr/>
          <p:nvPr/>
        </p:nvSpPr>
        <p:spPr>
          <a:xfrm>
            <a:off x="700802" y="4887635"/>
            <a:ext cx="7742396" cy="1150501"/>
          </a:xfrm>
          <a:prstGeom prst="roundRect">
            <a:avLst>
              <a:gd name="adj" fmla="val 41774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08566" y="5095399"/>
            <a:ext cx="3258979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Lovable: Rapid Development</a:t>
            </a:r>
            <a:endParaRPr lang="en-US" sz="1850" dirty="0"/>
          </a:p>
        </p:txBody>
      </p:sp>
      <p:sp>
        <p:nvSpPr>
          <p:cNvPr id="15" name="Text 11"/>
          <p:cNvSpPr/>
          <p:nvPr/>
        </p:nvSpPr>
        <p:spPr>
          <a:xfrm>
            <a:off x="908566" y="5509974"/>
            <a:ext cx="7326868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Accelerated web app creation with minimal code.</a:t>
            </a:r>
            <a:endParaRPr lang="en-US" sz="1550" dirty="0"/>
          </a:p>
        </p:txBody>
      </p:sp>
      <p:sp>
        <p:nvSpPr>
          <p:cNvPr id="16" name="Shape 12"/>
          <p:cNvSpPr/>
          <p:nvPr/>
        </p:nvSpPr>
        <p:spPr>
          <a:xfrm>
            <a:off x="700802" y="6238280"/>
            <a:ext cx="7742396" cy="1150501"/>
          </a:xfrm>
          <a:prstGeom prst="roundRect">
            <a:avLst>
              <a:gd name="adj" fmla="val 41774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908566" y="6446044"/>
            <a:ext cx="2553414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Scalable &amp; Practical AI</a:t>
            </a:r>
            <a:endParaRPr lang="en-US" sz="1850" dirty="0"/>
          </a:p>
        </p:txBody>
      </p:sp>
      <p:sp>
        <p:nvSpPr>
          <p:cNvPr id="18" name="Text 14"/>
          <p:cNvSpPr/>
          <p:nvPr/>
        </p:nvSpPr>
        <p:spPr>
          <a:xfrm>
            <a:off x="908566" y="6860619"/>
            <a:ext cx="7326868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Aligns with modern, real-world AI applications.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96860" y="1261110"/>
            <a:ext cx="1309092" cy="320397"/>
          </a:xfrm>
          <a:prstGeom prst="roundRect">
            <a:avLst>
              <a:gd name="adj" fmla="val 17884"/>
            </a:avLst>
          </a:prstGeom>
          <a:solidFill>
            <a:srgbClr val="F4D4F7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9135" y="1353145"/>
            <a:ext cx="136327" cy="13632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03565" y="1312188"/>
            <a:ext cx="900113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INTRODUCTION</a:t>
            </a:r>
            <a:endParaRPr lang="en-US" sz="1050" dirty="0"/>
          </a:p>
        </p:txBody>
      </p:sp>
      <p:sp>
        <p:nvSpPr>
          <p:cNvPr id="6" name="Text 2"/>
          <p:cNvSpPr/>
          <p:nvPr/>
        </p:nvSpPr>
        <p:spPr>
          <a:xfrm>
            <a:off x="596860" y="1649611"/>
            <a:ext cx="6510695" cy="501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Unlocking Document Intelligence</a:t>
            </a:r>
            <a:endParaRPr lang="en-US" sz="3150" dirty="0"/>
          </a:p>
        </p:txBody>
      </p:sp>
      <p:sp>
        <p:nvSpPr>
          <p:cNvPr id="7" name="Shape 3"/>
          <p:cNvSpPr/>
          <p:nvPr/>
        </p:nvSpPr>
        <p:spPr>
          <a:xfrm>
            <a:off x="596860" y="2406848"/>
            <a:ext cx="7950279" cy="1012508"/>
          </a:xfrm>
          <a:prstGeom prst="roundRect">
            <a:avLst>
              <a:gd name="adj" fmla="val 10837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ABADD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00" y="2406848"/>
            <a:ext cx="91440" cy="101250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58798" y="2600206"/>
            <a:ext cx="3578423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Manual Analysis: Slow &amp; Error-Prone</a:t>
            </a:r>
            <a:endParaRPr lang="en-US" sz="1550" dirty="0"/>
          </a:p>
        </p:txBody>
      </p:sp>
      <p:sp>
        <p:nvSpPr>
          <p:cNvPr id="10" name="Text 5"/>
          <p:cNvSpPr/>
          <p:nvPr/>
        </p:nvSpPr>
        <p:spPr>
          <a:xfrm>
            <a:off x="858798" y="2953226"/>
            <a:ext cx="7494984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Traditional document review is time-consuming and prone to human error.</a:t>
            </a:r>
            <a:endParaRPr lang="en-US" sz="1300" dirty="0"/>
          </a:p>
        </p:txBody>
      </p:sp>
      <p:sp>
        <p:nvSpPr>
          <p:cNvPr id="11" name="Shape 6"/>
          <p:cNvSpPr/>
          <p:nvPr/>
        </p:nvSpPr>
        <p:spPr>
          <a:xfrm>
            <a:off x="596860" y="3589853"/>
            <a:ext cx="7950279" cy="1012508"/>
          </a:xfrm>
          <a:prstGeom prst="roundRect">
            <a:avLst>
              <a:gd name="adj" fmla="val 10837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ABADD"/>
            </a:solidFill>
            <a:prstDash val="solid"/>
          </a:ln>
        </p:spPr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000" y="3589853"/>
            <a:ext cx="91440" cy="10125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58798" y="3783211"/>
            <a:ext cx="2661761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Automated Insights Needed</a:t>
            </a:r>
            <a:endParaRPr lang="en-US" sz="1550" dirty="0"/>
          </a:p>
        </p:txBody>
      </p:sp>
      <p:sp>
        <p:nvSpPr>
          <p:cNvPr id="14" name="Text 8"/>
          <p:cNvSpPr/>
          <p:nvPr/>
        </p:nvSpPr>
        <p:spPr>
          <a:xfrm>
            <a:off x="858798" y="4136231"/>
            <a:ext cx="7494984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Organizations require rapid, automated understanding of digital documents.</a:t>
            </a:r>
            <a:endParaRPr lang="en-US" sz="1300" dirty="0"/>
          </a:p>
        </p:txBody>
      </p:sp>
      <p:sp>
        <p:nvSpPr>
          <p:cNvPr id="15" name="Shape 9"/>
          <p:cNvSpPr/>
          <p:nvPr/>
        </p:nvSpPr>
        <p:spPr>
          <a:xfrm>
            <a:off x="596860" y="4772858"/>
            <a:ext cx="7950279" cy="1012508"/>
          </a:xfrm>
          <a:prstGeom prst="roundRect">
            <a:avLst>
              <a:gd name="adj" fmla="val 10837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ABADD"/>
            </a:solidFill>
            <a:prstDash val="solid"/>
          </a:ln>
        </p:spPr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000" y="4772858"/>
            <a:ext cx="91440" cy="1012508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858798" y="4966216"/>
            <a:ext cx="2556510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NLP: The Key to Efficiency</a:t>
            </a:r>
            <a:endParaRPr lang="en-US" sz="1550" dirty="0"/>
          </a:p>
        </p:txBody>
      </p:sp>
      <p:sp>
        <p:nvSpPr>
          <p:cNvPr id="18" name="Text 11"/>
          <p:cNvSpPr/>
          <p:nvPr/>
        </p:nvSpPr>
        <p:spPr>
          <a:xfrm>
            <a:off x="858798" y="5319236"/>
            <a:ext cx="7494984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Natural Language Processing (NLP) interprets human language efficiently.</a:t>
            </a:r>
            <a:endParaRPr lang="en-US" sz="1300" dirty="0"/>
          </a:p>
        </p:txBody>
      </p:sp>
      <p:sp>
        <p:nvSpPr>
          <p:cNvPr id="19" name="Shape 12"/>
          <p:cNvSpPr/>
          <p:nvPr/>
        </p:nvSpPr>
        <p:spPr>
          <a:xfrm>
            <a:off x="596860" y="5955863"/>
            <a:ext cx="7950279" cy="1012508"/>
          </a:xfrm>
          <a:prstGeom prst="roundRect">
            <a:avLst>
              <a:gd name="adj" fmla="val 10837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ABADD"/>
            </a:solidFill>
            <a:prstDash val="solid"/>
          </a:ln>
        </p:spPr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000" y="5955863"/>
            <a:ext cx="91440" cy="1012508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858798" y="6149221"/>
            <a:ext cx="2898100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Real-time Web-Based Solution</a:t>
            </a:r>
            <a:endParaRPr lang="en-US" sz="1550" dirty="0"/>
          </a:p>
        </p:txBody>
      </p:sp>
      <p:sp>
        <p:nvSpPr>
          <p:cNvPr id="22" name="Text 14"/>
          <p:cNvSpPr/>
          <p:nvPr/>
        </p:nvSpPr>
        <p:spPr>
          <a:xfrm>
            <a:off x="858798" y="6502241"/>
            <a:ext cx="7494984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project: an intelligent web analyzer for instant document processing.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91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35568" y="577929"/>
            <a:ext cx="1675567" cy="394930"/>
          </a:xfrm>
          <a:prstGeom prst="roundRect">
            <a:avLst>
              <a:gd name="adj" fmla="val 17882"/>
            </a:avLst>
          </a:prstGeom>
          <a:solidFill>
            <a:srgbClr val="F4D4F7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1655" y="691277"/>
            <a:ext cx="168116" cy="16811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13830" y="640913"/>
            <a:ext cx="1171218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CHALLENGE</a:t>
            </a:r>
            <a:endParaRPr lang="en-US" sz="1300" dirty="0"/>
          </a:p>
        </p:txBody>
      </p:sp>
      <p:sp>
        <p:nvSpPr>
          <p:cNvPr id="6" name="Text 2"/>
          <p:cNvSpPr/>
          <p:nvPr/>
        </p:nvSpPr>
        <p:spPr>
          <a:xfrm>
            <a:off x="735568" y="1056918"/>
            <a:ext cx="7672864" cy="1236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Addressing Document Analysis Gaps</a:t>
            </a:r>
            <a:endParaRPr lang="en-US" sz="3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568" y="2608540"/>
            <a:ext cx="1050846" cy="126111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96559" y="2818686"/>
            <a:ext cx="3286006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Inefficient Manual Analysis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1996559" y="3253859"/>
            <a:ext cx="6411873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Large, complex texts overwhelm human capacity.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568" y="3869650"/>
            <a:ext cx="1050846" cy="12611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96559" y="4079796"/>
            <a:ext cx="3011329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Restrictive Existing Tools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1996559" y="4514969"/>
            <a:ext cx="6411873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Many tools demand pre-built datasets or expensive licenses.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568" y="5130760"/>
            <a:ext cx="1050846" cy="126111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96559" y="5340906"/>
            <a:ext cx="3419237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Lack of User-Friendly Access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1996559" y="5776079"/>
            <a:ext cx="6411873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Non-technical users struggle with complex NLP solutions.</a:t>
            </a:r>
            <a:endParaRPr lang="en-US" sz="16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568" y="6391870"/>
            <a:ext cx="1050846" cy="126111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996559" y="6602016"/>
            <a:ext cx="4474607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The Need: Lightweight &amp; Dataset-Free</a:t>
            </a:r>
            <a:endParaRPr lang="en-US" sz="1900" dirty="0"/>
          </a:p>
        </p:txBody>
      </p:sp>
      <p:sp>
        <p:nvSpPr>
          <p:cNvPr id="18" name="Text 10"/>
          <p:cNvSpPr/>
          <p:nvPr/>
        </p:nvSpPr>
        <p:spPr>
          <a:xfrm>
            <a:off x="1996559" y="7037189"/>
            <a:ext cx="6411873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simple, web-based NLP system for instant insights.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39829" y="645200"/>
            <a:ext cx="1200507" cy="289679"/>
          </a:xfrm>
          <a:prstGeom prst="roundRect">
            <a:avLst>
              <a:gd name="adj" fmla="val 17892"/>
            </a:avLst>
          </a:prstGeom>
          <a:solidFill>
            <a:srgbClr val="F4D4F7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341" y="728305"/>
            <a:ext cx="123349" cy="1233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17364" y="691396"/>
            <a:ext cx="830461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APPROACH</a:t>
            </a:r>
            <a:endParaRPr lang="en-US" sz="950" dirty="0"/>
          </a:p>
        </p:txBody>
      </p:sp>
      <p:sp>
        <p:nvSpPr>
          <p:cNvPr id="6" name="Text 2"/>
          <p:cNvSpPr/>
          <p:nvPr/>
        </p:nvSpPr>
        <p:spPr>
          <a:xfrm>
            <a:off x="539829" y="996553"/>
            <a:ext cx="8021360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Proposed Solution: Smart Document Analyzer</a:t>
            </a:r>
            <a:endParaRPr lang="en-US" sz="2850" dirty="0"/>
          </a:p>
        </p:txBody>
      </p:sp>
      <p:sp>
        <p:nvSpPr>
          <p:cNvPr id="7" name="Shape 3"/>
          <p:cNvSpPr/>
          <p:nvPr/>
        </p:nvSpPr>
        <p:spPr>
          <a:xfrm>
            <a:off x="539829" y="1912858"/>
            <a:ext cx="8064341" cy="1128713"/>
          </a:xfrm>
          <a:prstGeom prst="roundRect">
            <a:avLst>
              <a:gd name="adj" fmla="val 9722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29" y="1889998"/>
            <a:ext cx="8064341" cy="91440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0662" y="1681520"/>
            <a:ext cx="462677" cy="46267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479488" y="1797129"/>
            <a:ext cx="185023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1</a:t>
            </a:r>
            <a:endParaRPr lang="en-US" sz="1450" dirty="0"/>
          </a:p>
        </p:txBody>
      </p:sp>
      <p:sp>
        <p:nvSpPr>
          <p:cNvPr id="11" name="Text 5"/>
          <p:cNvSpPr/>
          <p:nvPr/>
        </p:nvSpPr>
        <p:spPr>
          <a:xfrm>
            <a:off x="716875" y="2298383"/>
            <a:ext cx="202465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Web-Based Application</a:t>
            </a:r>
            <a:endParaRPr lang="en-US" sz="1400" dirty="0"/>
          </a:p>
        </p:txBody>
      </p:sp>
      <p:sp>
        <p:nvSpPr>
          <p:cNvPr id="12" name="Text 6"/>
          <p:cNvSpPr/>
          <p:nvPr/>
        </p:nvSpPr>
        <p:spPr>
          <a:xfrm>
            <a:off x="716875" y="2617708"/>
            <a:ext cx="7710249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Accessible anytime, anywhere, for easy analysis.</a:t>
            </a:r>
            <a:endParaRPr lang="en-US" sz="1200" dirty="0"/>
          </a:p>
        </p:txBody>
      </p:sp>
      <p:sp>
        <p:nvSpPr>
          <p:cNvPr id="13" name="Shape 7"/>
          <p:cNvSpPr/>
          <p:nvPr/>
        </p:nvSpPr>
        <p:spPr>
          <a:xfrm>
            <a:off x="539829" y="3427095"/>
            <a:ext cx="8064341" cy="1128713"/>
          </a:xfrm>
          <a:prstGeom prst="roundRect">
            <a:avLst>
              <a:gd name="adj" fmla="val 9722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829" y="3404235"/>
            <a:ext cx="8064341" cy="91440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0662" y="3195757"/>
            <a:ext cx="462677" cy="462677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4479488" y="3311366"/>
            <a:ext cx="185023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2</a:t>
            </a:r>
            <a:endParaRPr lang="en-US" sz="1450" dirty="0"/>
          </a:p>
        </p:txBody>
      </p:sp>
      <p:sp>
        <p:nvSpPr>
          <p:cNvPr id="17" name="Text 9"/>
          <p:cNvSpPr/>
          <p:nvPr/>
        </p:nvSpPr>
        <p:spPr>
          <a:xfrm>
            <a:off x="716875" y="3812619"/>
            <a:ext cx="181475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Real-time User Input</a:t>
            </a:r>
            <a:endParaRPr lang="en-US" sz="1400" dirty="0"/>
          </a:p>
        </p:txBody>
      </p:sp>
      <p:sp>
        <p:nvSpPr>
          <p:cNvPr id="18" name="Text 10"/>
          <p:cNvSpPr/>
          <p:nvPr/>
        </p:nvSpPr>
        <p:spPr>
          <a:xfrm>
            <a:off x="716875" y="4131945"/>
            <a:ext cx="7710249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Analyze text directly or upload documents instantly.</a:t>
            </a:r>
            <a:endParaRPr lang="en-US" sz="1200" dirty="0"/>
          </a:p>
        </p:txBody>
      </p:sp>
      <p:sp>
        <p:nvSpPr>
          <p:cNvPr id="19" name="Shape 11"/>
          <p:cNvSpPr/>
          <p:nvPr/>
        </p:nvSpPr>
        <p:spPr>
          <a:xfrm>
            <a:off x="539829" y="4941332"/>
            <a:ext cx="8064341" cy="1128713"/>
          </a:xfrm>
          <a:prstGeom prst="roundRect">
            <a:avLst>
              <a:gd name="adj" fmla="val 9722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20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829" y="4918472"/>
            <a:ext cx="8064341" cy="91440"/>
          </a:xfrm>
          <a:prstGeom prst="rect">
            <a:avLst/>
          </a:prstGeom>
        </p:spPr>
      </p:pic>
      <p:pic>
        <p:nvPicPr>
          <p:cNvPr id="21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40662" y="4709993"/>
            <a:ext cx="462677" cy="462677"/>
          </a:xfrm>
          <a:prstGeom prst="rect">
            <a:avLst/>
          </a:prstGeom>
        </p:spPr>
      </p:pic>
      <p:sp>
        <p:nvSpPr>
          <p:cNvPr id="22" name="Text 12"/>
          <p:cNvSpPr/>
          <p:nvPr/>
        </p:nvSpPr>
        <p:spPr>
          <a:xfrm>
            <a:off x="4479488" y="4825603"/>
            <a:ext cx="185023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3</a:t>
            </a:r>
            <a:endParaRPr lang="en-US" sz="1450" dirty="0"/>
          </a:p>
        </p:txBody>
      </p:sp>
      <p:sp>
        <p:nvSpPr>
          <p:cNvPr id="23" name="Text 13"/>
          <p:cNvSpPr/>
          <p:nvPr/>
        </p:nvSpPr>
        <p:spPr>
          <a:xfrm>
            <a:off x="716875" y="5326856"/>
            <a:ext cx="1881307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Dataset-Free Analysis</a:t>
            </a:r>
            <a:endParaRPr lang="en-US" sz="1400" dirty="0"/>
          </a:p>
        </p:txBody>
      </p:sp>
      <p:sp>
        <p:nvSpPr>
          <p:cNvPr id="24" name="Text 14"/>
          <p:cNvSpPr/>
          <p:nvPr/>
        </p:nvSpPr>
        <p:spPr>
          <a:xfrm>
            <a:off x="716875" y="5646182"/>
            <a:ext cx="7710249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Intelligent processing without reliance on stored data.</a:t>
            </a:r>
            <a:endParaRPr lang="en-US" sz="1200" dirty="0"/>
          </a:p>
        </p:txBody>
      </p:sp>
      <p:sp>
        <p:nvSpPr>
          <p:cNvPr id="25" name="Shape 15"/>
          <p:cNvSpPr/>
          <p:nvPr/>
        </p:nvSpPr>
        <p:spPr>
          <a:xfrm>
            <a:off x="539829" y="6455569"/>
            <a:ext cx="8064341" cy="1128713"/>
          </a:xfrm>
          <a:prstGeom prst="roundRect">
            <a:avLst>
              <a:gd name="adj" fmla="val 9722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26" name="Image 8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9829" y="6432709"/>
            <a:ext cx="8064341" cy="91440"/>
          </a:xfrm>
          <a:prstGeom prst="rect">
            <a:avLst/>
          </a:prstGeom>
        </p:spPr>
      </p:pic>
      <p:pic>
        <p:nvPicPr>
          <p:cNvPr id="27" name="Image 9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40662" y="6224230"/>
            <a:ext cx="462677" cy="462677"/>
          </a:xfrm>
          <a:prstGeom prst="rect">
            <a:avLst/>
          </a:prstGeom>
        </p:spPr>
      </p:pic>
      <p:sp>
        <p:nvSpPr>
          <p:cNvPr id="28" name="Text 16"/>
          <p:cNvSpPr/>
          <p:nvPr/>
        </p:nvSpPr>
        <p:spPr>
          <a:xfrm>
            <a:off x="4479488" y="6339840"/>
            <a:ext cx="185023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4</a:t>
            </a:r>
            <a:endParaRPr lang="en-US" sz="1450" dirty="0"/>
          </a:p>
        </p:txBody>
      </p:sp>
      <p:sp>
        <p:nvSpPr>
          <p:cNvPr id="29" name="Text 17"/>
          <p:cNvSpPr/>
          <p:nvPr/>
        </p:nvSpPr>
        <p:spPr>
          <a:xfrm>
            <a:off x="716875" y="6841093"/>
            <a:ext cx="225766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Instant Insights Delivered</a:t>
            </a:r>
            <a:endParaRPr lang="en-US" sz="1400" dirty="0"/>
          </a:p>
        </p:txBody>
      </p:sp>
      <p:sp>
        <p:nvSpPr>
          <p:cNvPr id="30" name="Text 18"/>
          <p:cNvSpPr/>
          <p:nvPr/>
        </p:nvSpPr>
        <p:spPr>
          <a:xfrm>
            <a:off x="716875" y="7160419"/>
            <a:ext cx="7710249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Summary, keywords, sentiment, language, word statistics.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38056" y="769977"/>
            <a:ext cx="1411843" cy="342662"/>
          </a:xfrm>
          <a:prstGeom prst="roundRect">
            <a:avLst>
              <a:gd name="adj" fmla="val 17878"/>
            </a:avLst>
          </a:prstGeom>
          <a:solidFill>
            <a:srgbClr val="F4D4F7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355" y="941189"/>
            <a:ext cx="145852" cy="145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66073" y="824627"/>
            <a:ext cx="974527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SYSTEM DESIGN</a:t>
            </a:r>
            <a:endParaRPr lang="en-US" sz="1100" dirty="0"/>
          </a:p>
        </p:txBody>
      </p:sp>
      <p:sp>
        <p:nvSpPr>
          <p:cNvPr id="6" name="Text 2"/>
          <p:cNvSpPr/>
          <p:nvPr/>
        </p:nvSpPr>
        <p:spPr>
          <a:xfrm>
            <a:off x="638056" y="1185505"/>
            <a:ext cx="6614874" cy="536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Behind the Scenes: Architecture</a:t>
            </a:r>
            <a:endParaRPr lang="en-US" sz="3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8056" y="2090618"/>
            <a:ext cx="182285" cy="182285"/>
          </a:xfrm>
          <a:prstGeom prst="rect">
            <a:avLst/>
          </a:prstGeom>
        </p:spPr>
      </p:pic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056" y="2281952"/>
            <a:ext cx="7867888" cy="2286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38056" y="2418755"/>
            <a:ext cx="2144911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User Interaction</a:t>
            </a:r>
            <a:endParaRPr lang="en-US" sz="1650" dirty="0"/>
          </a:p>
        </p:txBody>
      </p:sp>
      <p:sp>
        <p:nvSpPr>
          <p:cNvPr id="10" name="Text 4"/>
          <p:cNvSpPr/>
          <p:nvPr/>
        </p:nvSpPr>
        <p:spPr>
          <a:xfrm>
            <a:off x="638056" y="2796183"/>
            <a:ext cx="7867888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Engage with the intuitive web interface.</a:t>
            </a:r>
            <a:endParaRPr lang="en-US" sz="14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8056" y="3465909"/>
            <a:ext cx="182285" cy="182285"/>
          </a:xfrm>
          <a:prstGeom prst="rect">
            <a:avLst/>
          </a:prstGeom>
        </p:spPr>
      </p:pic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056" y="3675459"/>
            <a:ext cx="7867888" cy="22860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638056" y="3830479"/>
            <a:ext cx="2877026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Web Application (Frontend)</a:t>
            </a:r>
            <a:endParaRPr lang="en-US" sz="1650" dirty="0"/>
          </a:p>
        </p:txBody>
      </p:sp>
      <p:sp>
        <p:nvSpPr>
          <p:cNvPr id="14" name="Text 6"/>
          <p:cNvSpPr/>
          <p:nvPr/>
        </p:nvSpPr>
        <p:spPr>
          <a:xfrm>
            <a:off x="638056" y="4207907"/>
            <a:ext cx="7867888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Built with Lovable for seamless user experience.</a:t>
            </a:r>
            <a:endParaRPr lang="en-US" sz="1400" dirty="0"/>
          </a:p>
        </p:txBody>
      </p:sp>
      <p:pic>
        <p:nvPicPr>
          <p:cNvPr id="15" name="Image 6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8056" y="4841200"/>
            <a:ext cx="182285" cy="182285"/>
          </a:xfrm>
          <a:prstGeom prst="rect">
            <a:avLst/>
          </a:prstGeom>
        </p:spPr>
      </p:pic>
      <p:pic>
        <p:nvPicPr>
          <p:cNvPr id="16" name="Image 7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8056" y="5068967"/>
            <a:ext cx="7867888" cy="22860"/>
          </a:xfrm>
          <a:prstGeom prst="rect">
            <a:avLst/>
          </a:prstGeom>
        </p:spPr>
      </p:pic>
      <p:sp>
        <p:nvSpPr>
          <p:cNvPr id="17" name="Text 7"/>
          <p:cNvSpPr/>
          <p:nvPr/>
        </p:nvSpPr>
        <p:spPr>
          <a:xfrm>
            <a:off x="638056" y="5242203"/>
            <a:ext cx="2328743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NLP Backend (Python)</a:t>
            </a:r>
            <a:endParaRPr lang="en-US" sz="1650" dirty="0"/>
          </a:p>
        </p:txBody>
      </p:sp>
      <p:sp>
        <p:nvSpPr>
          <p:cNvPr id="18" name="Text 8"/>
          <p:cNvSpPr/>
          <p:nvPr/>
        </p:nvSpPr>
        <p:spPr>
          <a:xfrm>
            <a:off x="638056" y="5619631"/>
            <a:ext cx="7867888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Processes text via a powerful API.</a:t>
            </a:r>
            <a:endParaRPr lang="en-US" sz="1400" dirty="0"/>
          </a:p>
        </p:txBody>
      </p:sp>
      <p:pic>
        <p:nvPicPr>
          <p:cNvPr id="19" name="Image 8" descr="preencoded.png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8056" y="6216491"/>
            <a:ext cx="182285" cy="182285"/>
          </a:xfrm>
          <a:prstGeom prst="rect">
            <a:avLst/>
          </a:prstGeom>
        </p:spPr>
      </p:pic>
      <p:pic>
        <p:nvPicPr>
          <p:cNvPr id="20" name="Image 9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8056" y="6462474"/>
            <a:ext cx="7867888" cy="22860"/>
          </a:xfrm>
          <a:prstGeom prst="rect">
            <a:avLst/>
          </a:prstGeom>
        </p:spPr>
      </p:pic>
      <p:sp>
        <p:nvSpPr>
          <p:cNvPr id="21" name="Text 9"/>
          <p:cNvSpPr/>
          <p:nvPr/>
        </p:nvSpPr>
        <p:spPr>
          <a:xfrm>
            <a:off x="638056" y="6653927"/>
            <a:ext cx="2144911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Analysis &amp; Display</a:t>
            </a:r>
            <a:endParaRPr lang="en-US" sz="1650" dirty="0"/>
          </a:p>
        </p:txBody>
      </p:sp>
      <p:sp>
        <p:nvSpPr>
          <p:cNvPr id="22" name="Text 10"/>
          <p:cNvSpPr/>
          <p:nvPr/>
        </p:nvSpPr>
        <p:spPr>
          <a:xfrm>
            <a:off x="638056" y="7031355"/>
            <a:ext cx="7867888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Results returned and visualized in the web app.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87479" y="619601"/>
            <a:ext cx="1471374" cy="422791"/>
          </a:xfrm>
          <a:prstGeom prst="roundRect">
            <a:avLst>
              <a:gd name="adj" fmla="val 17882"/>
            </a:avLst>
          </a:prstGeom>
          <a:solidFill>
            <a:srgbClr val="F4D4F7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2377" y="741045"/>
            <a:ext cx="179903" cy="17990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92173" y="686991"/>
            <a:ext cx="931783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TECH STACK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787479" y="1132284"/>
            <a:ext cx="7569041" cy="1323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Powerful Technologies at Work</a:t>
            </a:r>
            <a:endParaRPr lang="en-US" sz="4150" dirty="0"/>
          </a:p>
        </p:txBody>
      </p:sp>
      <p:sp>
        <p:nvSpPr>
          <p:cNvPr id="7" name="Text 3"/>
          <p:cNvSpPr/>
          <p:nvPr/>
        </p:nvSpPr>
        <p:spPr>
          <a:xfrm>
            <a:off x="787479" y="3018115"/>
            <a:ext cx="264711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D75BE2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Frontend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787479" y="3573780"/>
            <a:ext cx="3510082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Lovable (AI Web Builder)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87479" y="4158734"/>
            <a:ext cx="264711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D75BE2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Backend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787479" y="4714399"/>
            <a:ext cx="3510082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Python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87479" y="5299353"/>
            <a:ext cx="264711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D75BE2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API Framework</a:t>
            </a:r>
            <a:endParaRPr lang="en-US" sz="2050" dirty="0"/>
          </a:p>
        </p:txBody>
      </p:sp>
      <p:sp>
        <p:nvSpPr>
          <p:cNvPr id="12" name="Text 8"/>
          <p:cNvSpPr/>
          <p:nvPr/>
        </p:nvSpPr>
        <p:spPr>
          <a:xfrm>
            <a:off x="787479" y="5855018"/>
            <a:ext cx="3510082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FastAPI / Flask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4854059" y="3018115"/>
            <a:ext cx="264711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D75BE2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NLP Libraries</a:t>
            </a:r>
            <a:endParaRPr lang="en-US" sz="2050" dirty="0"/>
          </a:p>
        </p:txBody>
      </p:sp>
      <p:sp>
        <p:nvSpPr>
          <p:cNvPr id="14" name="Text 10"/>
          <p:cNvSpPr/>
          <p:nvPr/>
        </p:nvSpPr>
        <p:spPr>
          <a:xfrm>
            <a:off x="4854059" y="3573780"/>
            <a:ext cx="3510082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spaCy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4854059" y="4012525"/>
            <a:ext cx="3510082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NLTK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4854059" y="4451271"/>
            <a:ext cx="3510082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Transformers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4854059" y="4890016"/>
            <a:ext cx="3510082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TextBlob</a:t>
            </a: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4854059" y="5474970"/>
            <a:ext cx="264711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D75BE2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Deployment</a:t>
            </a:r>
            <a:endParaRPr lang="en-US" sz="2050" dirty="0"/>
          </a:p>
        </p:txBody>
      </p:sp>
      <p:sp>
        <p:nvSpPr>
          <p:cNvPr id="19" name="Text 15"/>
          <p:cNvSpPr/>
          <p:nvPr/>
        </p:nvSpPr>
        <p:spPr>
          <a:xfrm>
            <a:off x="4854059" y="6030635"/>
            <a:ext cx="3510082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Render (Free Tier)</a:t>
            </a:r>
            <a:endParaRPr lang="en-US" sz="1750" dirty="0"/>
          </a:p>
        </p:txBody>
      </p:sp>
      <p:sp>
        <p:nvSpPr>
          <p:cNvPr id="20" name="Text 16"/>
          <p:cNvSpPr/>
          <p:nvPr/>
        </p:nvSpPr>
        <p:spPr>
          <a:xfrm>
            <a:off x="4854059" y="6615589"/>
            <a:ext cx="264711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D75BE2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Dev Environment</a:t>
            </a:r>
            <a:endParaRPr lang="en-US" sz="2050" dirty="0"/>
          </a:p>
        </p:txBody>
      </p:sp>
      <p:sp>
        <p:nvSpPr>
          <p:cNvPr id="21" name="Text 17"/>
          <p:cNvSpPr/>
          <p:nvPr/>
        </p:nvSpPr>
        <p:spPr>
          <a:xfrm>
            <a:off x="4854059" y="7171253"/>
            <a:ext cx="3510082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Google Colab / Local Python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324124" y="839391"/>
            <a:ext cx="2033707" cy="449818"/>
          </a:xfrm>
          <a:prstGeom prst="roundRect">
            <a:avLst>
              <a:gd name="adj" fmla="val 17881"/>
            </a:avLst>
          </a:prstGeom>
          <a:solidFill>
            <a:srgbClr val="F4D4F7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7713" y="968573"/>
            <a:ext cx="191453" cy="1914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54892" y="911185"/>
            <a:ext cx="1459349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MARKET &amp; IMPACT</a:t>
            </a:r>
            <a:endParaRPr lang="en-US" sz="1500" dirty="0"/>
          </a:p>
        </p:txBody>
      </p:sp>
      <p:sp>
        <p:nvSpPr>
          <p:cNvPr id="6" name="Text 2"/>
          <p:cNvSpPr/>
          <p:nvPr/>
        </p:nvSpPr>
        <p:spPr>
          <a:xfrm>
            <a:off x="6324124" y="138493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Market Demand &amp; Broad Scope</a:t>
            </a:r>
            <a:endParaRPr lang="en-US" sz="4400" dirty="0"/>
          </a:p>
        </p:txBody>
      </p:sp>
      <p:sp>
        <p:nvSpPr>
          <p:cNvPr id="7" name="Text 3"/>
          <p:cNvSpPr/>
          <p:nvPr/>
        </p:nvSpPr>
        <p:spPr>
          <a:xfrm>
            <a:off x="6324124" y="3391257"/>
            <a:ext cx="3442335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Market Insights</a:t>
            </a:r>
            <a:endParaRPr lang="en-US" sz="3500" dirty="0"/>
          </a:p>
        </p:txBody>
      </p:sp>
      <p:sp>
        <p:nvSpPr>
          <p:cNvPr id="8" name="Text 4"/>
          <p:cNvSpPr/>
          <p:nvPr/>
        </p:nvSpPr>
        <p:spPr>
          <a:xfrm>
            <a:off x="6324124" y="4193858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 demand for document automation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6324124" y="5043607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Growing NLP adoption in business &amp; education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6324124" y="5893356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Preference for accessible web-based AI tools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10357961" y="3391257"/>
            <a:ext cx="3442335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Applications &amp; Reach</a:t>
            </a:r>
            <a:endParaRPr lang="en-US" sz="3500" dirty="0"/>
          </a:p>
        </p:txBody>
      </p:sp>
      <p:sp>
        <p:nvSpPr>
          <p:cNvPr id="12" name="Text 8"/>
          <p:cNvSpPr/>
          <p:nvPr/>
        </p:nvSpPr>
        <p:spPr>
          <a:xfrm>
            <a:off x="10357961" y="4757142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Academic document analysis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10357961" y="5223867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Resume &amp; report evaluation</a:t>
            </a:r>
            <a:endParaRPr lang="en-US" sz="1850" dirty="0"/>
          </a:p>
        </p:txBody>
      </p:sp>
      <p:sp>
        <p:nvSpPr>
          <p:cNvPr id="14" name="Text 10"/>
          <p:cNvSpPr/>
          <p:nvPr/>
        </p:nvSpPr>
        <p:spPr>
          <a:xfrm>
            <a:off x="10357961" y="5690592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Content summarization for professionals</a:t>
            </a:r>
            <a:endParaRPr lang="en-US" sz="1850" dirty="0"/>
          </a:p>
        </p:txBody>
      </p:sp>
      <p:sp>
        <p:nvSpPr>
          <p:cNvPr id="15" name="Text 11"/>
          <p:cNvSpPr/>
          <p:nvPr/>
        </p:nvSpPr>
        <p:spPr>
          <a:xfrm>
            <a:off x="10357961" y="6540341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Foundation for enterprise intelligence systems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64475" y="448151"/>
            <a:ext cx="1345525" cy="306229"/>
          </a:xfrm>
          <a:prstGeom prst="roundRect">
            <a:avLst>
              <a:gd name="adj" fmla="val 17881"/>
            </a:avLst>
          </a:prstGeom>
          <a:solidFill>
            <a:srgbClr val="F4D4F7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562225" y="536019"/>
            <a:ext cx="130373" cy="1303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757726" y="496967"/>
            <a:ext cx="954524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KEY ADVANTAGES</a:t>
            </a:r>
            <a:endParaRPr lang="en-US" sz="1000" dirty="0"/>
          </a:p>
        </p:txBody>
      </p:sp>
      <p:sp>
        <p:nvSpPr>
          <p:cNvPr id="5" name="Text 2"/>
          <p:cNvSpPr/>
          <p:nvPr/>
        </p:nvSpPr>
        <p:spPr>
          <a:xfrm>
            <a:off x="2464475" y="819507"/>
            <a:ext cx="3834527" cy="479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Features &amp; Benefits</a:t>
            </a:r>
            <a:endParaRPr lang="en-US" sz="3000" dirty="0"/>
          </a:p>
        </p:txBody>
      </p:sp>
      <p:sp>
        <p:nvSpPr>
          <p:cNvPr id="6" name="Shape 3"/>
          <p:cNvSpPr/>
          <p:nvPr/>
        </p:nvSpPr>
        <p:spPr>
          <a:xfrm>
            <a:off x="7303651" y="1543288"/>
            <a:ext cx="22860" cy="6238637"/>
          </a:xfrm>
          <a:prstGeom prst="roundRect">
            <a:avLst>
              <a:gd name="adj" fmla="val 299416"/>
            </a:avLst>
          </a:prstGeom>
          <a:solidFill>
            <a:srgbClr val="DABADD"/>
          </a:solidFill>
          <a:ln/>
        </p:spPr>
      </p:sp>
      <p:sp>
        <p:nvSpPr>
          <p:cNvPr id="7" name="Shape 4"/>
          <p:cNvSpPr/>
          <p:nvPr/>
        </p:nvSpPr>
        <p:spPr>
          <a:xfrm>
            <a:off x="2441615" y="1543288"/>
            <a:ext cx="4850606" cy="987028"/>
          </a:xfrm>
          <a:prstGeom prst="roundRect">
            <a:avLst>
              <a:gd name="adj" fmla="val 6935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828699" y="1713786"/>
            <a:ext cx="2300645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Real-time analysis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2612112" y="2099072"/>
            <a:ext cx="4517231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Instant processing for immediate insights.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7337941" y="2856190"/>
            <a:ext cx="4850725" cy="987028"/>
          </a:xfrm>
          <a:prstGeom prst="rect">
            <a:avLst/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500818" y="3026688"/>
            <a:ext cx="2569250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No dataset dependency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7500818" y="3411974"/>
            <a:ext cx="4517350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Analyzes on-the-fly, no prior data needed.</a:t>
            </a:r>
            <a:endParaRPr lang="en-US" sz="1250" dirty="0"/>
          </a:p>
        </p:txBody>
      </p:sp>
      <p:sp>
        <p:nvSpPr>
          <p:cNvPr id="13" name="Shape 10"/>
          <p:cNvSpPr/>
          <p:nvPr/>
        </p:nvSpPr>
        <p:spPr>
          <a:xfrm>
            <a:off x="2441615" y="4169093"/>
            <a:ext cx="4850606" cy="987028"/>
          </a:xfrm>
          <a:prstGeom prst="roundRect">
            <a:avLst>
              <a:gd name="adj" fmla="val 6935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087892" y="4339590"/>
            <a:ext cx="3041452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User-friendly web interface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2612112" y="4724876"/>
            <a:ext cx="4517231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Accessible to all, technical or not.</a:t>
            </a:r>
            <a:endParaRPr lang="en-US" sz="1250" dirty="0"/>
          </a:p>
        </p:txBody>
      </p:sp>
      <p:sp>
        <p:nvSpPr>
          <p:cNvPr id="16" name="Shape 13"/>
          <p:cNvSpPr/>
          <p:nvPr/>
        </p:nvSpPr>
        <p:spPr>
          <a:xfrm>
            <a:off x="7337941" y="5481995"/>
            <a:ext cx="4850725" cy="987028"/>
          </a:xfrm>
          <a:prstGeom prst="rect">
            <a:avLst/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500818" y="5652492"/>
            <a:ext cx="2473762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Cost-effective solution</a:t>
            </a:r>
            <a:endParaRPr lang="en-US" sz="1800" dirty="0"/>
          </a:p>
        </p:txBody>
      </p:sp>
      <p:sp>
        <p:nvSpPr>
          <p:cNvPr id="18" name="Text 15"/>
          <p:cNvSpPr/>
          <p:nvPr/>
        </p:nvSpPr>
        <p:spPr>
          <a:xfrm>
            <a:off x="7500818" y="6037778"/>
            <a:ext cx="4517350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Utilizes free tools, minimizing expenses.</a:t>
            </a:r>
            <a:endParaRPr lang="en-US" sz="1250" dirty="0"/>
          </a:p>
        </p:txBody>
      </p:sp>
      <p:sp>
        <p:nvSpPr>
          <p:cNvPr id="19" name="Shape 16"/>
          <p:cNvSpPr/>
          <p:nvPr/>
        </p:nvSpPr>
        <p:spPr>
          <a:xfrm>
            <a:off x="2441615" y="6794897"/>
            <a:ext cx="4850606" cy="987028"/>
          </a:xfrm>
          <a:prstGeom prst="roundRect">
            <a:avLst>
              <a:gd name="adj" fmla="val 6935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4047530" y="6965394"/>
            <a:ext cx="3081814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Scalable &amp; easy deployment</a:t>
            </a:r>
            <a:endParaRPr lang="en-US" sz="1800" dirty="0"/>
          </a:p>
        </p:txBody>
      </p:sp>
      <p:sp>
        <p:nvSpPr>
          <p:cNvPr id="21" name="Text 18"/>
          <p:cNvSpPr/>
          <p:nvPr/>
        </p:nvSpPr>
        <p:spPr>
          <a:xfrm>
            <a:off x="2612112" y="7350681"/>
            <a:ext cx="4517231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Grows with demand, simple to set up.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8552" y="963930"/>
            <a:ext cx="1733431" cy="428625"/>
          </a:xfrm>
          <a:prstGeom prst="roundRect">
            <a:avLst>
              <a:gd name="adj" fmla="val 17887"/>
            </a:avLst>
          </a:prstGeom>
          <a:solidFill>
            <a:srgbClr val="F4D4F7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5355" y="1086922"/>
            <a:ext cx="182523" cy="18252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09080" y="1032272"/>
            <a:ext cx="1186101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FUTURE VISION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798552" y="1483757"/>
            <a:ext cx="7505224" cy="671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Limitations &amp; Enhancements</a:t>
            </a:r>
            <a:endParaRPr lang="en-US" sz="4200" dirty="0"/>
          </a:p>
        </p:txBody>
      </p:sp>
      <p:sp>
        <p:nvSpPr>
          <p:cNvPr id="7" name="Text 3"/>
          <p:cNvSpPr/>
          <p:nvPr/>
        </p:nvSpPr>
        <p:spPr>
          <a:xfrm>
            <a:off x="798552" y="2725102"/>
            <a:ext cx="3495080" cy="1073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Current Limitations</a:t>
            </a:r>
            <a:endParaRPr lang="en-US" sz="3350" dirty="0"/>
          </a:p>
        </p:txBody>
      </p:sp>
      <p:sp>
        <p:nvSpPr>
          <p:cNvPr id="8" name="Text 4"/>
          <p:cNvSpPr/>
          <p:nvPr/>
        </p:nvSpPr>
        <p:spPr>
          <a:xfrm>
            <a:off x="798552" y="4027170"/>
            <a:ext cx="3495080" cy="729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Requires active internet connection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98552" y="4836795"/>
            <a:ext cx="3495080" cy="364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Primarily text-based documents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98552" y="5281493"/>
            <a:ext cx="3495080" cy="729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Accuracy linked to NLP model performance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4857988" y="2725102"/>
            <a:ext cx="3495080" cy="1073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Future Enhancements</a:t>
            </a:r>
            <a:endParaRPr lang="en-US" sz="3350" dirty="0"/>
          </a:p>
        </p:txBody>
      </p:sp>
      <p:sp>
        <p:nvSpPr>
          <p:cNvPr id="12" name="Text 8"/>
          <p:cNvSpPr/>
          <p:nvPr/>
        </p:nvSpPr>
        <p:spPr>
          <a:xfrm>
            <a:off x="4857988" y="4027170"/>
            <a:ext cx="3495080" cy="729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Support for various file formats (PDF, DOCX)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4857988" y="4836795"/>
            <a:ext cx="3495080" cy="729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Multilingual document analysis capabilities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4857988" y="5646420"/>
            <a:ext cx="3495080" cy="729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Seamless cloud storage integration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4857988" y="6456045"/>
            <a:ext cx="3495080" cy="729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Advanced data visualization dashboards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2026-01-08T04:20:58Z</dcterms:created>
  <dcterms:modified xsi:type="dcterms:W3CDTF">2026-01-08T04:20:58Z</dcterms:modified>
</cp:coreProperties>
</file>